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59" r:id="rId1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4" d="100"/>
          <a:sy n="64" d="100"/>
        </p:scale>
        <p:origin x="-155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1DCF-D1EC-4D8A-964A-54D4156E7F5E}" type="datetimeFigureOut">
              <a:rPr lang="ar-IQ" smtClean="0"/>
              <a:pPr/>
              <a:t>15/10/1442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20C9-C438-4EF9-AF4C-8A42E9E6F3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1DCF-D1EC-4D8A-964A-54D4156E7F5E}" type="datetimeFigureOut">
              <a:rPr lang="ar-IQ" smtClean="0"/>
              <a:pPr/>
              <a:t>15/10/1442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20C9-C438-4EF9-AF4C-8A42E9E6F3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1DCF-D1EC-4D8A-964A-54D4156E7F5E}" type="datetimeFigureOut">
              <a:rPr lang="ar-IQ" smtClean="0"/>
              <a:pPr/>
              <a:t>15/10/1442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20C9-C438-4EF9-AF4C-8A42E9E6F3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1DCF-D1EC-4D8A-964A-54D4156E7F5E}" type="datetimeFigureOut">
              <a:rPr lang="ar-IQ" smtClean="0"/>
              <a:pPr/>
              <a:t>15/10/1442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20C9-C438-4EF9-AF4C-8A42E9E6F3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1DCF-D1EC-4D8A-964A-54D4156E7F5E}" type="datetimeFigureOut">
              <a:rPr lang="ar-IQ" smtClean="0"/>
              <a:pPr/>
              <a:t>15/10/1442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20C9-C438-4EF9-AF4C-8A42E9E6F3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1DCF-D1EC-4D8A-964A-54D4156E7F5E}" type="datetimeFigureOut">
              <a:rPr lang="ar-IQ" smtClean="0"/>
              <a:pPr/>
              <a:t>15/10/1442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20C9-C438-4EF9-AF4C-8A42E9E6F3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1DCF-D1EC-4D8A-964A-54D4156E7F5E}" type="datetimeFigureOut">
              <a:rPr lang="ar-IQ" smtClean="0"/>
              <a:pPr/>
              <a:t>15/10/1442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20C9-C438-4EF9-AF4C-8A42E9E6F3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1DCF-D1EC-4D8A-964A-54D4156E7F5E}" type="datetimeFigureOut">
              <a:rPr lang="ar-IQ" smtClean="0"/>
              <a:pPr/>
              <a:t>15/10/1442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20C9-C438-4EF9-AF4C-8A42E9E6F3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1DCF-D1EC-4D8A-964A-54D4156E7F5E}" type="datetimeFigureOut">
              <a:rPr lang="ar-IQ" smtClean="0"/>
              <a:pPr/>
              <a:t>15/10/1442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20C9-C438-4EF9-AF4C-8A42E9E6F3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1DCF-D1EC-4D8A-964A-54D4156E7F5E}" type="datetimeFigureOut">
              <a:rPr lang="ar-IQ" smtClean="0"/>
              <a:pPr/>
              <a:t>15/10/1442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20C9-C438-4EF9-AF4C-8A42E9E6F3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1DCF-D1EC-4D8A-964A-54D4156E7F5E}" type="datetimeFigureOut">
              <a:rPr lang="ar-IQ" smtClean="0"/>
              <a:pPr/>
              <a:t>15/10/1442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20C9-C438-4EF9-AF4C-8A42E9E6F3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F1DCF-D1EC-4D8A-964A-54D4156E7F5E}" type="datetimeFigureOut">
              <a:rPr lang="ar-IQ" smtClean="0"/>
              <a:pPr/>
              <a:t>15/10/1442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120C9-C438-4EF9-AF4C-8A42E9E6F3F9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187624" y="2708920"/>
            <a:ext cx="7270576" cy="2592288"/>
          </a:xfrm>
        </p:spPr>
        <p:txBody>
          <a:bodyPr>
            <a:normAutofit fontScale="90000"/>
          </a:bodyPr>
          <a:lstStyle/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الطفرات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mutations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التعريف ,أنواع الطفرات الجينية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والكروموسومية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Part II</a:t>
            </a:r>
            <a:r>
              <a:rPr lang="en-US" smtClean="0"/>
              <a:t/>
            </a:r>
            <a:br>
              <a:rPr lang="en-US" smtClean="0"/>
            </a:br>
            <a:r>
              <a:rPr lang="ar-IQ" sz="36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sz="27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المرحلة الثالثة - محاضرات علم الوراثة </a:t>
            </a:r>
            <a:r>
              <a:rPr lang="en-US" sz="27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Genetics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55776" y="5373216"/>
            <a:ext cx="4712568" cy="1008112"/>
          </a:xfrm>
        </p:spPr>
        <p:txBody>
          <a:bodyPr>
            <a:normAutofit fontScale="77500" lnSpcReduction="20000"/>
          </a:bodyPr>
          <a:lstStyle/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د. حسنه عامر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مهوس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– كلية تربية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القرنة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جامعة البصرة</a:t>
            </a:r>
            <a:endParaRPr lang="ar-IQ" dirty="0" smtClean="0"/>
          </a:p>
          <a:p>
            <a:endParaRPr lang="ar-IQ" dirty="0"/>
          </a:p>
        </p:txBody>
      </p:sp>
      <p:pic>
        <p:nvPicPr>
          <p:cNvPr id="4" name="صورة 3" descr="download.jpeg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24328" y="332657"/>
            <a:ext cx="1312302" cy="9361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 descr="C:\Users\مكتب الشمس\Desktop\dna-mutations-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7576875" cy="26369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متلازمة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داون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زيادة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بكروموسوم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21</a:t>
            </a:r>
            <a:r>
              <a:rPr lang="ar-IQ" dirty="0" smtClean="0"/>
              <a:t> </a:t>
            </a:r>
            <a:endParaRPr lang="ar-IQ" dirty="0"/>
          </a:p>
        </p:txBody>
      </p:sp>
      <p:pic>
        <p:nvPicPr>
          <p:cNvPr id="2050" name="Picture 2" descr="C:\Users\مكتب الشمس\Desktop\images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9144000" cy="5373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الطفرات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الكروموسومية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العددية  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ar-IQ" b="1" dirty="0" smtClean="0"/>
              <a:t>الطفرات المؤدية </a:t>
            </a:r>
            <a:r>
              <a:rPr lang="ar-IQ" b="1" dirty="0" err="1" smtClean="0"/>
              <a:t>الى</a:t>
            </a:r>
            <a:r>
              <a:rPr lang="ar-IQ" b="1" dirty="0" smtClean="0"/>
              <a:t> تغير في مجموعة </a:t>
            </a:r>
            <a:r>
              <a:rPr lang="ar-IQ" b="1" dirty="0" err="1" smtClean="0"/>
              <a:t>كروموسومية</a:t>
            </a:r>
            <a:r>
              <a:rPr lang="ar-IQ" b="1" dirty="0" smtClean="0"/>
              <a:t> كاملة </a:t>
            </a:r>
            <a:r>
              <a:rPr lang="en-US" b="1" dirty="0" err="1" smtClean="0"/>
              <a:t>Euoploidy</a:t>
            </a:r>
            <a:endParaRPr lang="ar-IQ" dirty="0" smtClean="0"/>
          </a:p>
          <a:p>
            <a:pPr algn="just"/>
            <a:r>
              <a:rPr lang="ar-IQ" dirty="0" smtClean="0"/>
              <a:t>وهي طفرات تؤدي إلى زيادة في مجموعة </a:t>
            </a:r>
            <a:r>
              <a:rPr lang="ar-IQ" dirty="0" err="1" smtClean="0"/>
              <a:t>كروموسومية</a:t>
            </a:r>
            <a:r>
              <a:rPr lang="ar-IQ" dirty="0" smtClean="0"/>
              <a:t> كاملة *  </a:t>
            </a:r>
            <a:r>
              <a:rPr lang="en-US" dirty="0" smtClean="0"/>
              <a:t> 2N,4N,6N</a:t>
            </a:r>
            <a:r>
              <a:rPr lang="ar-IQ" dirty="0" smtClean="0"/>
              <a:t>(مثلا </a:t>
            </a:r>
            <a:r>
              <a:rPr lang="en-US" dirty="0" smtClean="0"/>
              <a:t>7,14,21,28</a:t>
            </a:r>
            <a:r>
              <a:rPr lang="ar-IQ" dirty="0" smtClean="0"/>
              <a:t>) وتحدث مثل هذه الطفرات في الحيوانات والنباتات إلا إنها قد تؤدي إلى الموت في الغالب في </a:t>
            </a:r>
            <a:r>
              <a:rPr lang="ar-IQ" dirty="0" smtClean="0"/>
              <a:t>الإنسان </a:t>
            </a:r>
            <a:r>
              <a:rPr lang="ar-IQ" dirty="0" smtClean="0"/>
              <a:t>والحيوان أما في النباتات فأنها قد تكون مفيدة أو ضارة حسب نوع الكائن , وقد ساهمت هذه الطفرات في ظهور أنواع جديدة من النباتات كما في الحنطة ونبات </a:t>
            </a:r>
            <a:r>
              <a:rPr lang="ar-IQ" dirty="0" err="1" smtClean="0"/>
              <a:t>الداتورة</a:t>
            </a:r>
            <a:r>
              <a:rPr lang="ar-IQ" dirty="0" smtClean="0"/>
              <a:t> وأنواع من القرع </a:t>
            </a:r>
            <a:r>
              <a:rPr lang="ar-IQ" dirty="0" err="1" smtClean="0"/>
              <a:t>واليقطين</a:t>
            </a:r>
            <a:r>
              <a:rPr lang="ar-IQ" dirty="0" smtClean="0"/>
              <a:t> وغيرها من  الكائنات أو سلالات جديدة عن السلالة الأصلية . :</a:t>
            </a:r>
          </a:p>
          <a:p>
            <a:pPr algn="just"/>
            <a:r>
              <a:rPr lang="ar-IQ" dirty="0" smtClean="0"/>
              <a:t>*توجد </a:t>
            </a:r>
            <a:r>
              <a:rPr lang="ar-IQ" dirty="0" err="1" smtClean="0"/>
              <a:t>ال</a:t>
            </a:r>
            <a:r>
              <a:rPr lang="ar-IQ" b="1" dirty="0" err="1" smtClean="0"/>
              <a:t>كروموسومات</a:t>
            </a:r>
            <a:r>
              <a:rPr lang="ar-IQ" b="1" dirty="0" smtClean="0"/>
              <a:t> في </a:t>
            </a:r>
            <a:r>
              <a:rPr lang="ar-IQ" dirty="0" smtClean="0"/>
              <a:t>الكائنات الراقية على هيئة أزواج</a:t>
            </a:r>
            <a:r>
              <a:rPr lang="en-US" dirty="0" smtClean="0"/>
              <a:t>pairs  </a:t>
            </a:r>
            <a:r>
              <a:rPr lang="ar-IQ" dirty="0" smtClean="0"/>
              <a:t> نصفها من الأم والآخر من الأب مشكلة ما يسمى </a:t>
            </a:r>
            <a:r>
              <a:rPr lang="ar-IQ" dirty="0" err="1" smtClean="0"/>
              <a:t>بالكروموسومات</a:t>
            </a:r>
            <a:r>
              <a:rPr lang="ar-IQ" dirty="0" smtClean="0"/>
              <a:t> المتماثلة  </a:t>
            </a:r>
            <a:r>
              <a:rPr lang="en-US" dirty="0" smtClean="0"/>
              <a:t>Homologous chromosomes </a:t>
            </a:r>
            <a:r>
              <a:rPr lang="ar-IQ" dirty="0" smtClean="0"/>
              <a:t> , ويقال عن الفرد انه ثنائي المجموعة </a:t>
            </a:r>
            <a:r>
              <a:rPr lang="ar-IQ" dirty="0" err="1" smtClean="0"/>
              <a:t>الكروموسومية</a:t>
            </a:r>
            <a:r>
              <a:rPr lang="ar-IQ" dirty="0" smtClean="0"/>
              <a:t> </a:t>
            </a:r>
            <a:r>
              <a:rPr lang="en-US" dirty="0" smtClean="0"/>
              <a:t>2N</a:t>
            </a:r>
            <a:r>
              <a:rPr lang="ar-IQ" dirty="0" smtClean="0"/>
              <a:t>. </a:t>
            </a:r>
          </a:p>
          <a:p>
            <a:pPr algn="just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تصنيف الأمراض الوراثية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0" name="Picture 2" descr="C:\Users\مكتب الشمس\Desktop\chromosomal-anomalies-3-6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12776"/>
            <a:ext cx="8424936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أسئلة تدريبية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عرف </a:t>
            </a:r>
            <a:r>
              <a:rPr lang="en-US" dirty="0" smtClean="0"/>
              <a:t>Mutation</a:t>
            </a:r>
            <a:endParaRPr lang="ar-IQ" dirty="0" smtClean="0"/>
          </a:p>
          <a:p>
            <a:r>
              <a:rPr lang="ar-IQ" dirty="0" smtClean="0"/>
              <a:t>صنف الطفرات إلى أنواعها الرئيسية والثانوية بمخطط .</a:t>
            </a:r>
          </a:p>
          <a:p>
            <a:r>
              <a:rPr lang="ar-IQ" dirty="0" smtClean="0"/>
              <a:t>قارن بين أنواع الطفرات حسب درجة تأثيرها .</a:t>
            </a:r>
          </a:p>
          <a:p>
            <a:r>
              <a:rPr lang="ar-IQ" dirty="0" smtClean="0"/>
              <a:t>عدد أهم الأمراض الوراثية التي تعرفت إليها من خلال دراستك لموضوع الطفرات .</a:t>
            </a:r>
            <a:endParaRPr lang="ar-IQ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 descr="C:\Users\مكتب الشمس\Desktop\1200096-pink-roses-wallpaper-2560x1600-for-iphone-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6672"/>
            <a:ext cx="8481933" cy="5904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أهداف المحاضرة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Objectives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أن يكون الطالب قادرا على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ان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:</a:t>
            </a:r>
          </a:p>
          <a:p>
            <a:r>
              <a:rPr lang="ar-IQ" dirty="0" smtClean="0"/>
              <a:t>يعرف الطفرة </a:t>
            </a:r>
            <a:r>
              <a:rPr lang="en-US" dirty="0" smtClean="0"/>
              <a:t>Mutation</a:t>
            </a:r>
            <a:r>
              <a:rPr lang="ar-IQ" dirty="0" smtClean="0"/>
              <a:t> </a:t>
            </a:r>
          </a:p>
          <a:p>
            <a:r>
              <a:rPr lang="ar-IQ" dirty="0" smtClean="0"/>
              <a:t>يصنف الطفرات </a:t>
            </a:r>
          </a:p>
          <a:p>
            <a:r>
              <a:rPr lang="ar-IQ" dirty="0" smtClean="0"/>
              <a:t>يقارن بين أنواع الطفرات ويوضح الفرق بينها .</a:t>
            </a:r>
          </a:p>
          <a:p>
            <a:r>
              <a:rPr lang="ar-IQ" dirty="0" smtClean="0"/>
              <a:t>يميز بين الطفرات الجينية </a:t>
            </a:r>
            <a:r>
              <a:rPr lang="ar-IQ" dirty="0" err="1" smtClean="0"/>
              <a:t>والكروموسومية</a:t>
            </a:r>
            <a:r>
              <a:rPr lang="ar-IQ" dirty="0" smtClean="0"/>
              <a:t> .</a:t>
            </a:r>
          </a:p>
          <a:p>
            <a:r>
              <a:rPr lang="ar-IQ" dirty="0" smtClean="0"/>
              <a:t>يعدد أنواع الطفرات التركيبية .</a:t>
            </a:r>
          </a:p>
          <a:p>
            <a:r>
              <a:rPr lang="ar-IQ" dirty="0" smtClean="0"/>
              <a:t>يصنف الطفرات </a:t>
            </a:r>
            <a:r>
              <a:rPr lang="ar-IQ" dirty="0" err="1" smtClean="0"/>
              <a:t>الكروموسومية</a:t>
            </a:r>
            <a:r>
              <a:rPr lang="ar-IQ" dirty="0" smtClean="0"/>
              <a:t> إلى أنواعها .</a:t>
            </a:r>
          </a:p>
          <a:p>
            <a:r>
              <a:rPr lang="ar-IQ" dirty="0" smtClean="0"/>
              <a:t>يعرف سبب ظهور بعض الأمراض الوراثية .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الطفرات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الكروموسومية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Chromosomal mutations 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وهي الطفرات التي تحدث تغيير على مستوى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كروموسوم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برمته , وتقسم الطفرات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الكروموسومية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الى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نوعين : </a:t>
            </a:r>
          </a:p>
          <a:p>
            <a:pPr algn="just"/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الطفرات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الكروموسومية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ال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تركيبية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structural Chromosomal  mutations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: وهي الطفرات التي تحدث تغييرات في تركيب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كروموسوم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بعينه وتتضمن هذه التغييرات مجموعة متنوعة من الطفرات.</a:t>
            </a:r>
          </a:p>
          <a:p>
            <a:pPr algn="just"/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الطفرات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الكروموسومية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ال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عددية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Chromosomal  mutations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Numerical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: الطفرات التي تؤدي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الى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حدوث  تغيير في أعداد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الكروموسومات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زيادة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او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نقصان وليس في تركيبها . 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الطفرات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الكروموسومية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Chromosomal mutations</a:t>
            </a:r>
            <a:endParaRPr lang="ar-IQ" dirty="0"/>
          </a:p>
        </p:txBody>
      </p:sp>
      <p:pic>
        <p:nvPicPr>
          <p:cNvPr id="5122" name="Picture 2" descr="C:\Users\مكتب الشمس\Desktop\chromosomal-mutation-638x38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3"/>
            <a:ext cx="8064896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الطفرات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الكروموسومية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ال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تركيبية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structural Chromosomal  mutations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ar-IQ" dirty="0" smtClean="0"/>
              <a:t>هنالك طفرات تؤدي إلى عدة تغييرات في القطع المكونة للتركيب الداخلي لأحد </a:t>
            </a:r>
            <a:r>
              <a:rPr lang="ar-IQ" dirty="0" err="1" smtClean="0"/>
              <a:t>الكروموسومات</a:t>
            </a:r>
            <a:r>
              <a:rPr lang="ar-IQ" dirty="0" smtClean="0"/>
              <a:t> مما يؤدي إلى حدوث خلل في عملها عن الحالة الطبيعية ومنها:</a:t>
            </a:r>
          </a:p>
          <a:p>
            <a:pPr algn="just"/>
            <a:endParaRPr lang="ar-IQ" dirty="0" smtClean="0"/>
          </a:p>
          <a:p>
            <a:pPr algn="just"/>
            <a:r>
              <a:rPr lang="ar-IQ" dirty="0" smtClean="0"/>
              <a:t>الحذف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Deletion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ar-IQ" dirty="0" smtClean="0"/>
              <a:t>: عندما تحذف قطعة من </a:t>
            </a:r>
            <a:r>
              <a:rPr lang="ar-IQ" dirty="0" err="1" smtClean="0"/>
              <a:t>الكروموسوم</a:t>
            </a:r>
            <a:r>
              <a:rPr lang="ar-IQ" dirty="0" smtClean="0"/>
              <a:t> تؤدي إلى فقدان هذا </a:t>
            </a:r>
            <a:r>
              <a:rPr lang="ar-IQ" dirty="0" err="1" smtClean="0"/>
              <a:t>الكروموسوم</a:t>
            </a:r>
            <a:r>
              <a:rPr lang="ar-IQ" dirty="0" smtClean="0"/>
              <a:t> لجزء من جيناته الفعالة كما ويصبح اصغر حجما من نظيره الطبيعي . </a:t>
            </a:r>
            <a:r>
              <a:rPr lang="en-US" dirty="0" smtClean="0"/>
              <a:t>ABCDE </a:t>
            </a:r>
            <a:r>
              <a:rPr lang="ar-IQ" dirty="0" smtClean="0"/>
              <a:t> ←</a:t>
            </a:r>
            <a:r>
              <a:rPr lang="en-US" dirty="0" smtClean="0"/>
              <a:t> A  CDE</a:t>
            </a:r>
            <a:r>
              <a:rPr lang="ar-IQ" dirty="0" smtClean="0"/>
              <a:t> </a:t>
            </a:r>
          </a:p>
          <a:p>
            <a:pPr algn="just"/>
            <a:r>
              <a:rPr lang="ar-IQ" dirty="0" smtClean="0"/>
              <a:t>الإضافة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Inserion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: بعض الطفرات تؤدي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الى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انفصال احد القطع من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كروموسوم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معين , ويحدث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ان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يتم التصاقها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بكروموسوم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اخر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مما يضيف محتوى جيني جديد لهذا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الكروموسوم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dirty="0" smtClean="0"/>
              <a:t>A</a:t>
            </a:r>
            <a:r>
              <a:rPr lang="en-US" u="sng" dirty="0" smtClean="0">
                <a:solidFill>
                  <a:srgbClr val="FF0000"/>
                </a:solidFill>
              </a:rPr>
              <a:t>GKL</a:t>
            </a:r>
            <a:r>
              <a:rPr lang="en-US" dirty="0" smtClean="0"/>
              <a:t> BCDE </a:t>
            </a:r>
            <a:r>
              <a:rPr lang="ar-IQ" dirty="0" smtClean="0"/>
              <a:t> . </a:t>
            </a:r>
          </a:p>
          <a:p>
            <a:pPr algn="just"/>
            <a:endParaRPr lang="ar-IQ" dirty="0" smtClean="0">
              <a:solidFill>
                <a:sysClr val="windowText" lastClr="000000"/>
              </a:solidFill>
            </a:endParaRPr>
          </a:p>
          <a:p>
            <a:pPr algn="just"/>
            <a:r>
              <a:rPr lang="ar-IQ" dirty="0" smtClean="0"/>
              <a:t>المضاعفة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Duplication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dirty="0" smtClean="0"/>
              <a:t>: تحدث مضاعفة لأحد  قطع </a:t>
            </a:r>
            <a:r>
              <a:rPr lang="ar-IQ" dirty="0" err="1" smtClean="0"/>
              <a:t>الكروموسوم</a:t>
            </a:r>
            <a:r>
              <a:rPr lang="ar-IQ" dirty="0" smtClean="0"/>
              <a:t> ذاته مما يؤدي </a:t>
            </a:r>
            <a:r>
              <a:rPr lang="ar-IQ" dirty="0" err="1" smtClean="0"/>
              <a:t>الى</a:t>
            </a:r>
            <a:r>
              <a:rPr lang="ar-IQ" dirty="0" smtClean="0"/>
              <a:t> وجود زيادة في تعبير هذه الجينات المضاعفة عن الحد الطبيعي (كل شيء زاد عن حده انقلب ضده) , كالطفرة التي حدثت في القطعة الحاملة للجين </a:t>
            </a:r>
            <a:r>
              <a:rPr lang="ar-IQ" dirty="0" err="1" smtClean="0"/>
              <a:t>المسؤل</a:t>
            </a:r>
            <a:r>
              <a:rPr lang="ar-IQ" dirty="0" smtClean="0"/>
              <a:t> عن العين </a:t>
            </a:r>
            <a:r>
              <a:rPr lang="ar-IQ" dirty="0" err="1" smtClean="0"/>
              <a:t>العودية</a:t>
            </a:r>
            <a:r>
              <a:rPr lang="ar-IQ" dirty="0" smtClean="0"/>
              <a:t> في </a:t>
            </a:r>
            <a:r>
              <a:rPr lang="ar-IQ" dirty="0" err="1" smtClean="0"/>
              <a:t>الدروسوفيلا</a:t>
            </a:r>
            <a:r>
              <a:rPr lang="ar-IQ" dirty="0" smtClean="0"/>
              <a:t> وتسمى </a:t>
            </a:r>
            <a:r>
              <a:rPr lang="en-US" dirty="0" smtClean="0"/>
              <a:t> 16A ;</a:t>
            </a:r>
            <a:r>
              <a:rPr lang="ar-IQ" dirty="0" err="1" smtClean="0"/>
              <a:t>اذ</a:t>
            </a:r>
            <a:r>
              <a:rPr lang="ar-IQ" dirty="0" smtClean="0"/>
              <a:t> لوحظ  إن زيادة هذه القطع يؤدي إلى تشوه في مظهر هذه العين كلما زادت أكثر من اثنين .</a:t>
            </a:r>
            <a:r>
              <a:rPr lang="en-US" dirty="0" smtClean="0"/>
              <a:t> A BBBCDE OR   ABCDE </a:t>
            </a:r>
            <a:r>
              <a:rPr lang="en-US" dirty="0" err="1" smtClean="0"/>
              <a:t>ABCDE</a:t>
            </a:r>
            <a:r>
              <a:rPr lang="en-US" dirty="0" smtClean="0"/>
              <a:t>  </a:t>
            </a:r>
            <a:r>
              <a:rPr lang="en-US" dirty="0" err="1" smtClean="0"/>
              <a:t>ABCDE</a:t>
            </a:r>
            <a:r>
              <a:rPr lang="ar-IQ" dirty="0" smtClean="0"/>
              <a:t> </a:t>
            </a:r>
          </a:p>
          <a:p>
            <a:pPr algn="just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الطفرات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الكروموسومية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ال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تركيبية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structural Chromosomal  mutations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 smtClean="0"/>
              <a:t>الانقلاب</a:t>
            </a:r>
            <a:r>
              <a:rPr lang="en-US" dirty="0" smtClean="0"/>
              <a:t> :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Inversion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dirty="0" smtClean="0"/>
              <a:t>تحدث بعض الطفرات تغييرا في ترتيب الجينات فيصبح بشكل مقلوب مقارنة بالشكل والترتيب الطبيعي </a:t>
            </a:r>
            <a:r>
              <a:rPr lang="en-US" dirty="0" smtClean="0"/>
              <a:t>A BCDE</a:t>
            </a:r>
            <a:r>
              <a:rPr lang="ar-IQ" dirty="0" smtClean="0"/>
              <a:t> ←</a:t>
            </a:r>
            <a:r>
              <a:rPr lang="en-US" dirty="0" smtClean="0"/>
              <a:t> A EDCB</a:t>
            </a:r>
            <a:endParaRPr lang="ar-IQ" dirty="0" smtClean="0"/>
          </a:p>
          <a:p>
            <a:pPr algn="just"/>
            <a:r>
              <a:rPr lang="ar-IQ" dirty="0" smtClean="0"/>
              <a:t> التناقل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Translocation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dirty="0" smtClean="0"/>
              <a:t>: أحيانا يتم انتقال القطع ما بين </a:t>
            </a:r>
            <a:r>
              <a:rPr lang="ar-IQ" dirty="0" err="1" smtClean="0"/>
              <a:t>الكروموسومات</a:t>
            </a:r>
            <a:r>
              <a:rPr lang="ar-IQ" dirty="0" smtClean="0"/>
              <a:t> عندما يحدث فقدان لأحد القطع من احد </a:t>
            </a:r>
            <a:r>
              <a:rPr lang="ar-IQ" dirty="0" err="1" smtClean="0"/>
              <a:t>الكروموسومات</a:t>
            </a:r>
            <a:r>
              <a:rPr lang="ar-IQ" dirty="0" smtClean="0"/>
              <a:t> والتصاقها </a:t>
            </a:r>
            <a:r>
              <a:rPr lang="ar-IQ" dirty="0" err="1" smtClean="0"/>
              <a:t>بكروموسوم</a:t>
            </a:r>
            <a:r>
              <a:rPr lang="ar-IQ" dirty="0" smtClean="0"/>
              <a:t> أخر مؤدية </a:t>
            </a:r>
            <a:r>
              <a:rPr lang="ar-IQ" dirty="0" err="1" smtClean="0"/>
              <a:t>الى</a:t>
            </a:r>
            <a:r>
              <a:rPr lang="ar-IQ" dirty="0" smtClean="0"/>
              <a:t> ظهور جينات في أماكن غير أماكنها الطبيعية  .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الطفرات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الكروموسومية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Chromosomal  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التركيبية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mutations  </a:t>
            </a:r>
            <a:endParaRPr lang="ar-IQ" dirty="0"/>
          </a:p>
        </p:txBody>
      </p:sp>
      <p:pic>
        <p:nvPicPr>
          <p:cNvPr id="1026" name="Picture 2" descr="C:\Users\مكتب الشمس\Desktop\unname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3"/>
            <a:ext cx="8424936" cy="48965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الطفرات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الكروموسومية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Chromosomal   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العددية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mutations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 algn="just"/>
            <a:r>
              <a:rPr lang="ar-IQ" sz="2000" dirty="0" smtClean="0"/>
              <a:t>وهي تعني الطفرات التي تؤدي إلى حدوث زيادة أو نقصان أعداد </a:t>
            </a:r>
            <a:r>
              <a:rPr lang="ar-IQ" sz="2000" dirty="0" err="1" smtClean="0"/>
              <a:t>الكروموسومات</a:t>
            </a:r>
            <a:r>
              <a:rPr lang="ar-IQ" sz="2000" dirty="0" smtClean="0"/>
              <a:t> وليس تركيبها , ويمكن  تقسيمها اعتمادا على العدد المتغير </a:t>
            </a:r>
            <a:r>
              <a:rPr lang="ar-IQ" sz="2000" dirty="0" err="1" smtClean="0"/>
              <a:t>الى</a:t>
            </a:r>
            <a:r>
              <a:rPr lang="ar-IQ" sz="2000" dirty="0" smtClean="0"/>
              <a:t>:  </a:t>
            </a:r>
          </a:p>
          <a:p>
            <a:pPr algn="just"/>
            <a:r>
              <a:rPr lang="ar-IQ" sz="2000" dirty="0" smtClean="0"/>
              <a:t>التغير في عدد </a:t>
            </a:r>
            <a:r>
              <a:rPr lang="ar-IQ" sz="2000" dirty="0" err="1" smtClean="0"/>
              <a:t>كروموسوم</a:t>
            </a:r>
            <a:r>
              <a:rPr lang="ar-IQ" sz="2000" dirty="0" smtClean="0"/>
              <a:t> فردي </a:t>
            </a:r>
            <a:r>
              <a:rPr lang="en-US" sz="2000" dirty="0" err="1" smtClean="0"/>
              <a:t>Aneuploidy</a:t>
            </a:r>
            <a:r>
              <a:rPr lang="ar-IQ" sz="2000" dirty="0" smtClean="0"/>
              <a:t>:  الطفرات المؤدية إلى  ظهور زيادة أو نقصان في </a:t>
            </a:r>
            <a:r>
              <a:rPr lang="ar-IQ" sz="2000" dirty="0" err="1" smtClean="0"/>
              <a:t>كروموسوم</a:t>
            </a:r>
            <a:r>
              <a:rPr lang="ar-IQ" sz="2000" dirty="0" smtClean="0"/>
              <a:t> واحد وهذه  </a:t>
            </a:r>
            <a:r>
              <a:rPr lang="ar-IQ" sz="2000" dirty="0" err="1" smtClean="0"/>
              <a:t>الكروموسومات</a:t>
            </a:r>
            <a:r>
              <a:rPr lang="ar-IQ" sz="2000" dirty="0" smtClean="0"/>
              <a:t>  قد تكون جسمية </a:t>
            </a:r>
            <a:r>
              <a:rPr lang="ar-IQ" sz="2000" dirty="0" err="1" smtClean="0"/>
              <a:t>او</a:t>
            </a:r>
            <a:r>
              <a:rPr lang="ar-IQ" sz="2000" dirty="0" smtClean="0"/>
              <a:t> جنسية , </a:t>
            </a:r>
          </a:p>
          <a:p>
            <a:pPr algn="just"/>
            <a:r>
              <a:rPr lang="ar-IQ" sz="2000" dirty="0" smtClean="0"/>
              <a:t> عندما يحدث نقص في </a:t>
            </a:r>
            <a:r>
              <a:rPr lang="ar-IQ" sz="2000" dirty="0" err="1" smtClean="0"/>
              <a:t>كروموسوم</a:t>
            </a:r>
            <a:r>
              <a:rPr lang="ar-IQ" sz="2000" dirty="0" smtClean="0"/>
              <a:t> تسمى الحالة </a:t>
            </a:r>
            <a:r>
              <a:rPr lang="en-US" sz="2000" dirty="0" err="1" smtClean="0"/>
              <a:t>Monosomy</a:t>
            </a:r>
            <a:r>
              <a:rPr lang="en-US" sz="2000" dirty="0" smtClean="0"/>
              <a:t> </a:t>
            </a:r>
            <a:r>
              <a:rPr lang="ar-IQ" sz="2000" dirty="0" smtClean="0"/>
              <a:t> كما في متلازمة </a:t>
            </a:r>
            <a:r>
              <a:rPr lang="ar-IQ" sz="2000" dirty="0" err="1" smtClean="0"/>
              <a:t>تيرنر</a:t>
            </a:r>
            <a:r>
              <a:rPr lang="ar-IQ" sz="2000" dirty="0" smtClean="0"/>
              <a:t> </a:t>
            </a:r>
            <a:r>
              <a:rPr lang="en-US" sz="2000" dirty="0" smtClean="0"/>
              <a:t> Turner syndrome </a:t>
            </a:r>
            <a:r>
              <a:rPr lang="ar-IQ" sz="2000" dirty="0" smtClean="0"/>
              <a:t> إذ تفقد الأنثى احد </a:t>
            </a:r>
            <a:r>
              <a:rPr lang="ar-IQ" sz="2000" dirty="0" err="1" smtClean="0"/>
              <a:t>كروموسومات</a:t>
            </a:r>
            <a:r>
              <a:rPr lang="ar-IQ" sz="2000" dirty="0" smtClean="0"/>
              <a:t> الجنس فتصبح </a:t>
            </a:r>
            <a:r>
              <a:rPr lang="en-US" sz="2000" dirty="0" smtClean="0"/>
              <a:t>(45X or X0) </a:t>
            </a:r>
            <a:endParaRPr lang="ar-IQ" sz="2000" dirty="0" smtClean="0"/>
          </a:p>
          <a:p>
            <a:pPr algn="just"/>
            <a:r>
              <a:rPr lang="ar-IQ" sz="2000" dirty="0" smtClean="0"/>
              <a:t>عندما تحدث زيادة في </a:t>
            </a:r>
            <a:r>
              <a:rPr lang="ar-IQ" sz="2000" dirty="0" err="1" smtClean="0"/>
              <a:t>كروموسوم</a:t>
            </a:r>
            <a:r>
              <a:rPr lang="ar-IQ" sz="2000" dirty="0" smtClean="0"/>
              <a:t>  واحد تسمى الحالة  </a:t>
            </a:r>
            <a:r>
              <a:rPr lang="en-US" sz="2000" dirty="0" err="1" smtClean="0"/>
              <a:t>Triosomy</a:t>
            </a:r>
            <a:r>
              <a:rPr lang="ar-IQ" sz="2000" dirty="0" smtClean="0"/>
              <a:t>  كما في متلازمة </a:t>
            </a:r>
            <a:r>
              <a:rPr lang="ar-IQ" sz="2000" dirty="0" err="1" smtClean="0"/>
              <a:t>داون</a:t>
            </a:r>
            <a:r>
              <a:rPr lang="ar-IQ" sz="2000" dirty="0" smtClean="0"/>
              <a:t> (المنغولية) إذ تحدث زيادة في </a:t>
            </a:r>
            <a:r>
              <a:rPr lang="ar-IQ" sz="2000" dirty="0" err="1" smtClean="0"/>
              <a:t>الكروموسوم</a:t>
            </a:r>
            <a:r>
              <a:rPr lang="ar-IQ" sz="2000" dirty="0" smtClean="0"/>
              <a:t> الجسمي رقم</a:t>
            </a:r>
            <a:r>
              <a:rPr lang="en-US" sz="2000" dirty="0" smtClean="0"/>
              <a:t>21 </a:t>
            </a:r>
            <a:r>
              <a:rPr lang="ar-IQ" sz="2000" dirty="0" smtClean="0"/>
              <a:t> </a:t>
            </a:r>
            <a:r>
              <a:rPr lang="en-US" sz="2000" dirty="0" smtClean="0"/>
              <a:t>(47 ;21) Down syndrome </a:t>
            </a:r>
            <a:r>
              <a:rPr lang="ar-IQ" sz="2000" dirty="0" smtClean="0"/>
              <a:t> .</a:t>
            </a:r>
          </a:p>
          <a:p>
            <a:pPr algn="just"/>
            <a:r>
              <a:rPr lang="ar-IQ" sz="2000" dirty="0" smtClean="0"/>
              <a:t>وهنالك أنواع أخرى من الأمراض ناتجة عن زيادة في </a:t>
            </a:r>
            <a:r>
              <a:rPr lang="ar-IQ" sz="2000" dirty="0" err="1" smtClean="0"/>
              <a:t>كروموسوم</a:t>
            </a:r>
            <a:r>
              <a:rPr lang="ar-IQ" sz="2000" dirty="0" smtClean="0"/>
              <a:t> جسمي مفرد كما في زيادة </a:t>
            </a:r>
            <a:r>
              <a:rPr lang="ar-IQ" sz="2000" dirty="0" err="1" smtClean="0"/>
              <a:t>الكروموسوم</a:t>
            </a:r>
            <a:r>
              <a:rPr lang="ar-IQ" sz="2000" dirty="0" smtClean="0"/>
              <a:t> </a:t>
            </a:r>
            <a:r>
              <a:rPr lang="en-US" sz="2000" dirty="0" smtClean="0"/>
              <a:t>13,18   </a:t>
            </a:r>
            <a:r>
              <a:rPr lang="ar-IQ" sz="2000" dirty="0" smtClean="0"/>
              <a:t>   </a:t>
            </a:r>
          </a:p>
          <a:p>
            <a:pPr algn="just"/>
            <a:r>
              <a:rPr lang="ar-IQ" sz="2000" dirty="0" smtClean="0"/>
              <a:t>وقد تحدث كذلك زيادة في </a:t>
            </a:r>
            <a:r>
              <a:rPr lang="ar-IQ" sz="2000" dirty="0" err="1" smtClean="0"/>
              <a:t>كروموسوم</a:t>
            </a:r>
            <a:r>
              <a:rPr lang="ar-IQ" sz="2000" dirty="0" smtClean="0"/>
              <a:t> جنسي </a:t>
            </a:r>
            <a:r>
              <a:rPr lang="en-US" sz="2000" dirty="0" smtClean="0"/>
              <a:t> X,Y</a:t>
            </a:r>
            <a:r>
              <a:rPr lang="ar-IQ" sz="2000" dirty="0" smtClean="0"/>
              <a:t>كما في متلازمة </a:t>
            </a:r>
            <a:r>
              <a:rPr lang="ar-IQ" sz="2000" dirty="0" err="1" smtClean="0"/>
              <a:t>كلاينفلتر</a:t>
            </a:r>
            <a:r>
              <a:rPr lang="ar-IQ" sz="2000" dirty="0" smtClean="0"/>
              <a:t>  </a:t>
            </a:r>
            <a:r>
              <a:rPr lang="en-US" sz="2000" dirty="0" smtClean="0"/>
              <a:t>  </a:t>
            </a:r>
            <a:r>
              <a:rPr lang="en-US" sz="2000" b="1" dirty="0" err="1" smtClean="0"/>
              <a:t>Klinefelter</a:t>
            </a:r>
            <a:r>
              <a:rPr lang="en-US" sz="2000" dirty="0" smtClean="0"/>
              <a:t> syndrome  (47XXY or XXY)</a:t>
            </a:r>
            <a:r>
              <a:rPr lang="ar-IQ" sz="2000" dirty="0" smtClean="0"/>
              <a:t>  </a:t>
            </a:r>
          </a:p>
          <a:p>
            <a:pPr algn="just"/>
            <a:r>
              <a:rPr lang="ar-IQ" sz="2000" b="1" dirty="0" smtClean="0"/>
              <a:t> </a:t>
            </a:r>
            <a:r>
              <a:rPr lang="ar-IQ" sz="2000" dirty="0" err="1" smtClean="0"/>
              <a:t>ان</a:t>
            </a:r>
            <a:r>
              <a:rPr lang="ar-IQ" sz="2000" dirty="0" smtClean="0"/>
              <a:t> التغييرات المرافقة لهذه الطفرات تكون شديدة الأثر على كل الكائن وهي تظهر بوضوح أهمية المكونات الجينية لكل </a:t>
            </a:r>
            <a:r>
              <a:rPr lang="ar-IQ" sz="2000" dirty="0" err="1" smtClean="0"/>
              <a:t>كروموسوم</a:t>
            </a:r>
            <a:r>
              <a:rPr lang="ar-IQ" sz="2000" dirty="0" smtClean="0"/>
              <a:t> ودورها في حياة الكائن .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متلازمة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تيرنر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Turner syndrome 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C:\Users\مكتب الشمس\Desktop\stock-vector-karyotype-of-turner-syndrome-ts-also-known-x-or-x-is-a-genetic-condition-in-which-a-145540667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44000" cy="5256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</TotalTime>
  <Words>660</Words>
  <Application>Microsoft Office PowerPoint</Application>
  <PresentationFormat>عرض على الشاشة (3:4)‏</PresentationFormat>
  <Paragraphs>47</Paragraphs>
  <Slides>14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سمة Office</vt:lpstr>
      <vt:lpstr>الطفرات mutations التعريف ,أنواع الطفرات الجينية والكروموسومية Part II  المرحلة الثالثة - محاضرات علم الوراثة Genetics</vt:lpstr>
      <vt:lpstr>أهداف المحاضرة Objectives</vt:lpstr>
      <vt:lpstr> الطفرات الكروموسوميةChromosomal mutations      </vt:lpstr>
      <vt:lpstr>الطفرات الكروموسوميةChromosomal mutations</vt:lpstr>
      <vt:lpstr>الطفرات الكروموسومية التركيبية structural Chromosomal  mutations</vt:lpstr>
      <vt:lpstr>الطفرات الكروموسومية التركيبية structural Chromosomal  mutations</vt:lpstr>
      <vt:lpstr>الطفرات الكروموسوميةChromosomal  التركيبيةmutations  </vt:lpstr>
      <vt:lpstr>الطفرات الكروموسوميةChromosomal   العددية  mutations</vt:lpstr>
      <vt:lpstr>متلازمة تيرنر Turner syndrome </vt:lpstr>
      <vt:lpstr>متلازمة داون زيادة بكروموسوم 21 </vt:lpstr>
      <vt:lpstr>الطفرات الكروموسومية العددية  </vt:lpstr>
      <vt:lpstr>تصنيف الأمراض الوراثية</vt:lpstr>
      <vt:lpstr>أسئلة تدريبية</vt:lpstr>
      <vt:lpstr>الشريحة 14</vt:lpstr>
    </vt:vector>
  </TitlesOfParts>
  <Company>SACC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الطفرات mutations التعريف ,أنواع الطفرات الجينية والكروموسومية Part II  المرحلة الثالثة - محاضرات علم الوراثة Genetics</dc:title>
  <dc:creator>مكتب الشمس</dc:creator>
  <cp:lastModifiedBy>مكتب الشمس</cp:lastModifiedBy>
  <cp:revision>4</cp:revision>
  <dcterms:created xsi:type="dcterms:W3CDTF">2021-03-18T13:04:20Z</dcterms:created>
  <dcterms:modified xsi:type="dcterms:W3CDTF">2021-05-26T06:05:34Z</dcterms:modified>
</cp:coreProperties>
</file>